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59" r:id="rId5"/>
    <p:sldId id="267" r:id="rId6"/>
    <p:sldId id="265" r:id="rId7"/>
    <p:sldId id="266" r:id="rId8"/>
    <p:sldId id="261" r:id="rId9"/>
    <p:sldId id="268" r:id="rId10"/>
    <p:sldId id="271" r:id="rId11"/>
    <p:sldId id="272" r:id="rId12"/>
    <p:sldId id="273" r:id="rId13"/>
    <p:sldId id="274" r:id="rId14"/>
    <p:sldId id="275" r:id="rId15"/>
    <p:sldId id="279" r:id="rId16"/>
    <p:sldId id="280" r:id="rId17"/>
    <p:sldId id="276" r:id="rId18"/>
    <p:sldId id="277" r:id="rId19"/>
    <p:sldId id="282" r:id="rId20"/>
    <p:sldId id="278" r:id="rId21"/>
    <p:sldId id="28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E1844B"/>
    <a:srgbClr val="FFFF3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09" autoAdjust="0"/>
    <p:restoredTop sz="94660"/>
  </p:normalViewPr>
  <p:slideViewPr>
    <p:cSldViewPr snapToGrid="0">
      <p:cViewPr varScale="1">
        <p:scale>
          <a:sx n="67" d="100"/>
          <a:sy n="67" d="100"/>
        </p:scale>
        <p:origin x="221"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26-5-2016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18413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26-5-2016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6896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26-5-2016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2354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26-5-2016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25753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26-5-2016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09561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26-5-2016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48928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5DAD1F9-5E93-49CA-8539-EFC25FEE0374}" type="datetimeFigureOut">
              <a:rPr lang="nl-NL" smtClean="0"/>
              <a:t>26-5-2016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32158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5DAD1F9-5E93-49CA-8539-EFC25FEE0374}" type="datetimeFigureOut">
              <a:rPr lang="nl-NL" smtClean="0"/>
              <a:t>26-5-2016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72380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5DAD1F9-5E93-49CA-8539-EFC25FEE0374}" type="datetimeFigureOut">
              <a:rPr lang="nl-NL" smtClean="0"/>
              <a:t>26-5-2016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100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26-5-2016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79069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26-5-2016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05902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D1F9-5E93-49CA-8539-EFC25FEE0374}" type="datetimeFigureOut">
              <a:rPr lang="nl-NL" smtClean="0"/>
              <a:t>26-5-2016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1F66-B985-4FDD-AD53-E97C19ED9BD8}" type="slidenum">
              <a:rPr lang="nl-NL" smtClean="0"/>
              <a:t>‹nr.›</a:t>
            </a:fld>
            <a:endParaRPr lang="nl-NL"/>
          </a:p>
        </p:txBody>
      </p:sp>
    </p:spTree>
    <p:extLst>
      <p:ext uri="{BB962C8B-B14F-4D97-AF65-F5344CB8AC3E}">
        <p14:creationId xmlns:p14="http://schemas.microsoft.com/office/powerpoint/2010/main" val="6340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123kamerplanten.com/verzorging-tips/licht-behoef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86212" y="1108392"/>
            <a:ext cx="7424737" cy="2266950"/>
          </a:xfrm>
        </p:spPr>
        <p:txBody>
          <a:bodyPr>
            <a:noAutofit/>
          </a:bodyPr>
          <a:lstStyle/>
          <a:p>
            <a:r>
              <a:rPr lang="nl-NL" sz="8800" dirty="0" smtClean="0">
                <a:latin typeface="+mn-lt"/>
                <a:ea typeface="Verdana" panose="020B0604030504040204" pitchFamily="34" charset="0"/>
                <a:cs typeface="Verdana" panose="020B0604030504040204" pitchFamily="34" charset="0"/>
              </a:rPr>
              <a:t>Groeifactoren</a:t>
            </a:r>
            <a:endParaRPr lang="nl-NL" sz="8800" dirty="0">
              <a:latin typeface="+mn-lt"/>
              <a:ea typeface="Verdana" panose="020B0604030504040204" pitchFamily="34" charset="0"/>
              <a:cs typeface="Verdana" panose="020B0604030504040204" pitchFamily="34" charset="0"/>
            </a:endParaRPr>
          </a:p>
        </p:txBody>
      </p:sp>
      <p:sp>
        <p:nvSpPr>
          <p:cNvPr id="3" name="Ondertitel 2"/>
          <p:cNvSpPr>
            <a:spLocks noGrp="1"/>
          </p:cNvSpPr>
          <p:nvPr>
            <p:ph type="subTitle" idx="1"/>
          </p:nvPr>
        </p:nvSpPr>
        <p:spPr>
          <a:xfrm>
            <a:off x="8407730" y="4278931"/>
            <a:ext cx="2260270" cy="1171843"/>
          </a:xfrm>
        </p:spPr>
        <p:txBody>
          <a:bodyPr>
            <a:noAutofit/>
          </a:bodyPr>
          <a:lstStyle/>
          <a:p>
            <a:r>
              <a:rPr lang="nl-NL" sz="3600" b="1" dirty="0" smtClean="0"/>
              <a:t>Biologie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354" y="735648"/>
            <a:ext cx="3669858" cy="5925303"/>
          </a:xfrm>
          <a:prstGeom prst="rect">
            <a:avLst/>
          </a:prstGeom>
        </p:spPr>
      </p:pic>
    </p:spTree>
    <p:extLst>
      <p:ext uri="{BB962C8B-B14F-4D97-AF65-F5344CB8AC3E}">
        <p14:creationId xmlns:p14="http://schemas.microsoft.com/office/powerpoint/2010/main" val="309251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753745"/>
            <a:ext cx="12192000" cy="1325563"/>
          </a:xfrm>
        </p:spPr>
        <p:txBody>
          <a:bodyPr>
            <a:noAutofit/>
          </a:bodyPr>
          <a:lstStyle/>
          <a:p>
            <a:r>
              <a:rPr lang="nl-NL" sz="9600" b="1" dirty="0" smtClean="0"/>
              <a:t>Groeifactor Temperatuur</a:t>
            </a:r>
            <a:endParaRPr lang="nl-NL" sz="9600" b="1"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052547978"/>
              </p:ext>
            </p:extLst>
          </p:nvPr>
        </p:nvGraphicFramePr>
        <p:xfrm>
          <a:off x="1703511" y="3190127"/>
          <a:ext cx="8784978" cy="3024335"/>
        </p:xfrm>
        <a:graphic>
          <a:graphicData uri="http://schemas.openxmlformats.org/drawingml/2006/table">
            <a:tbl>
              <a:tblPr firstRow="1" firstCol="1" bandRow="1">
                <a:tableStyleId>{5C22544A-7EE6-4342-B048-85BDC9FD1C3A}</a:tableStyleId>
              </a:tblPr>
              <a:tblGrid>
                <a:gridCol w="2928326"/>
                <a:gridCol w="2928326"/>
                <a:gridCol w="2928326"/>
              </a:tblGrid>
              <a:tr h="696074">
                <a:tc>
                  <a:txBody>
                    <a:bodyPr/>
                    <a:lstStyle/>
                    <a:p>
                      <a:pPr>
                        <a:lnSpc>
                          <a:spcPct val="115000"/>
                        </a:lnSpc>
                        <a:spcAft>
                          <a:spcPts val="0"/>
                        </a:spcAft>
                      </a:pPr>
                      <a:r>
                        <a:rPr lang="nl-NL" sz="1600" dirty="0">
                          <a:effectLst/>
                          <a:latin typeface="Arial" pitchFamily="34" charset="0"/>
                          <a:cs typeface="Arial" pitchFamily="34" charset="0"/>
                        </a:rPr>
                        <a:t> </a:t>
                      </a:r>
                    </a:p>
                    <a:p>
                      <a:pPr>
                        <a:lnSpc>
                          <a:spcPct val="115000"/>
                        </a:lnSpc>
                        <a:spcAft>
                          <a:spcPts val="0"/>
                        </a:spcAft>
                      </a:pPr>
                      <a:r>
                        <a:rPr lang="nl-NL" sz="1600" dirty="0">
                          <a:effectLst/>
                          <a:latin typeface="Arial" pitchFamily="34" charset="0"/>
                          <a:cs typeface="Arial" pitchFamily="34" charset="0"/>
                        </a:rPr>
                        <a:t>Soort plant</a:t>
                      </a:r>
                      <a:endParaRPr lang="nl-NL" sz="1600" dirty="0">
                        <a:effectLst/>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nl-NL" sz="1600" dirty="0">
                          <a:effectLst/>
                          <a:latin typeface="Arial" pitchFamily="34" charset="0"/>
                          <a:cs typeface="Arial" pitchFamily="34" charset="0"/>
                        </a:rPr>
                        <a:t>Minimumtemperatuur</a:t>
                      </a:r>
                      <a:endParaRPr lang="nl-NL" sz="1600" dirty="0">
                        <a:effectLst/>
                        <a:latin typeface="Arial" pitchFamily="34" charset="0"/>
                        <a:ea typeface="Calibri"/>
                        <a:cs typeface="Arial" pitchFamily="34" charset="0"/>
                      </a:endParaRPr>
                    </a:p>
                  </a:txBody>
                  <a:tcPr marL="9525" marR="9525" marT="9525" marB="9525" anchor="ctr"/>
                </a:tc>
                <a:tc>
                  <a:txBody>
                    <a:bodyPr/>
                    <a:lstStyle/>
                    <a:p>
                      <a:pPr algn="ctr">
                        <a:lnSpc>
                          <a:spcPct val="115000"/>
                        </a:lnSpc>
                        <a:spcAft>
                          <a:spcPts val="0"/>
                        </a:spcAft>
                      </a:pPr>
                      <a:r>
                        <a:rPr lang="nl-NL" sz="1600">
                          <a:effectLst/>
                          <a:latin typeface="Arial" pitchFamily="34" charset="0"/>
                          <a:cs typeface="Arial" pitchFamily="34" charset="0"/>
                        </a:rPr>
                        <a:t>Maximumtemperatuur</a:t>
                      </a:r>
                      <a:endParaRPr lang="nl-NL" sz="1600">
                        <a:effectLst/>
                        <a:latin typeface="Arial" pitchFamily="34" charset="0"/>
                        <a:ea typeface="Calibri"/>
                        <a:cs typeface="Arial" pitchFamily="34" charset="0"/>
                      </a:endParaRPr>
                    </a:p>
                  </a:txBody>
                  <a:tcPr marL="9525" marR="9525" marT="9525" marB="9525" anchor="ctr"/>
                </a:tc>
              </a:tr>
              <a:tr h="321178">
                <a:tc>
                  <a:txBody>
                    <a:bodyPr/>
                    <a:lstStyle/>
                    <a:p>
                      <a:pPr>
                        <a:lnSpc>
                          <a:spcPct val="115000"/>
                        </a:lnSpc>
                        <a:spcAft>
                          <a:spcPts val="0"/>
                        </a:spcAft>
                      </a:pPr>
                      <a:r>
                        <a:rPr lang="nl-NL" sz="1600" dirty="0">
                          <a:effectLst/>
                          <a:latin typeface="Arial" pitchFamily="34" charset="0"/>
                          <a:cs typeface="Arial" pitchFamily="34" charset="0"/>
                        </a:rPr>
                        <a:t>tropische planten</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16-20°C</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a:effectLst/>
                          <a:latin typeface="Arial" pitchFamily="34" charset="0"/>
                          <a:cs typeface="Arial" pitchFamily="34" charset="0"/>
                        </a:rPr>
                        <a:t>35-45°C</a:t>
                      </a:r>
                      <a:endParaRPr lang="nl-NL" sz="1600">
                        <a:effectLst/>
                        <a:latin typeface="Arial" pitchFamily="34" charset="0"/>
                        <a:ea typeface="Calibri"/>
                        <a:cs typeface="Arial" pitchFamily="34" charset="0"/>
                      </a:endParaRPr>
                    </a:p>
                  </a:txBody>
                  <a:tcPr marL="0" marR="0" marT="0" marB="0"/>
                </a:tc>
              </a:tr>
              <a:tr h="321178">
                <a:tc>
                  <a:txBody>
                    <a:bodyPr/>
                    <a:lstStyle/>
                    <a:p>
                      <a:pPr>
                        <a:lnSpc>
                          <a:spcPct val="115000"/>
                        </a:lnSpc>
                        <a:spcAft>
                          <a:spcPts val="0"/>
                        </a:spcAft>
                      </a:pPr>
                      <a:r>
                        <a:rPr lang="nl-NL" sz="1600">
                          <a:effectLst/>
                          <a:latin typeface="Arial" pitchFamily="34" charset="0"/>
                          <a:cs typeface="Arial" pitchFamily="34" charset="0"/>
                        </a:rPr>
                        <a:t>subtropische planten</a:t>
                      </a:r>
                      <a:endParaRPr lang="nl-NL" sz="160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10-16°C</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a:effectLst/>
                          <a:latin typeface="Arial" pitchFamily="34" charset="0"/>
                          <a:cs typeface="Arial" pitchFamily="34" charset="0"/>
                        </a:rPr>
                        <a:t>35-45°C</a:t>
                      </a:r>
                      <a:endParaRPr lang="nl-NL" sz="1600">
                        <a:effectLst/>
                        <a:latin typeface="Arial" pitchFamily="34" charset="0"/>
                        <a:ea typeface="Calibri"/>
                        <a:cs typeface="Arial" pitchFamily="34" charset="0"/>
                      </a:endParaRPr>
                    </a:p>
                  </a:txBody>
                  <a:tcPr marL="0" marR="0" marT="0" marB="0"/>
                </a:tc>
              </a:tr>
              <a:tr h="1685905">
                <a:tc>
                  <a:txBody>
                    <a:bodyPr/>
                    <a:lstStyle/>
                    <a:p>
                      <a:pPr>
                        <a:lnSpc>
                          <a:spcPct val="115000"/>
                        </a:lnSpc>
                        <a:spcAft>
                          <a:spcPts val="0"/>
                        </a:spcAft>
                      </a:pPr>
                      <a:r>
                        <a:rPr lang="nl-NL" sz="1600" dirty="0">
                          <a:effectLst/>
                          <a:latin typeface="Arial" pitchFamily="34" charset="0"/>
                          <a:cs typeface="Arial" pitchFamily="34" charset="0"/>
                        </a:rPr>
                        <a:t>planten uit gematigde en koude gebieden</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3°C</a:t>
                      </a:r>
                      <a:endParaRPr lang="nl-NL" sz="1600" dirty="0">
                        <a:effectLst/>
                        <a:latin typeface="Arial" pitchFamily="34" charset="0"/>
                        <a:ea typeface="Calibri"/>
                        <a:cs typeface="Arial" pitchFamily="34" charset="0"/>
                      </a:endParaRPr>
                    </a:p>
                  </a:txBody>
                  <a:tcPr marL="0" marR="0" marT="0" marB="0"/>
                </a:tc>
                <a:tc>
                  <a:txBody>
                    <a:bodyPr/>
                    <a:lstStyle/>
                    <a:p>
                      <a:pPr algn="ctr">
                        <a:lnSpc>
                          <a:spcPct val="115000"/>
                        </a:lnSpc>
                        <a:spcAft>
                          <a:spcPts val="0"/>
                        </a:spcAft>
                      </a:pPr>
                      <a:r>
                        <a:rPr lang="nl-NL" sz="1600" dirty="0">
                          <a:effectLst/>
                          <a:latin typeface="Arial" pitchFamily="34" charset="0"/>
                          <a:cs typeface="Arial" pitchFamily="34" charset="0"/>
                        </a:rPr>
                        <a:t>              15-35°C (gematigd gebied)10°C (koud gebied)</a:t>
                      </a:r>
                    </a:p>
                    <a:p>
                      <a:pPr algn="ctr">
                        <a:lnSpc>
                          <a:spcPct val="115000"/>
                        </a:lnSpc>
                        <a:spcAft>
                          <a:spcPts val="0"/>
                        </a:spcAft>
                      </a:pPr>
                      <a:r>
                        <a:rPr lang="nl-NL" sz="1600" dirty="0">
                          <a:effectLst/>
                          <a:latin typeface="Arial" pitchFamily="34" charset="0"/>
                          <a:cs typeface="Arial" pitchFamily="34" charset="0"/>
                        </a:rPr>
                        <a:t> </a:t>
                      </a:r>
                    </a:p>
                    <a:p>
                      <a:pPr algn="ctr">
                        <a:lnSpc>
                          <a:spcPct val="115000"/>
                        </a:lnSpc>
                        <a:spcAft>
                          <a:spcPts val="0"/>
                        </a:spcAft>
                      </a:pPr>
                      <a:r>
                        <a:rPr lang="nl-NL" sz="1600" dirty="0">
                          <a:effectLst/>
                          <a:latin typeface="Arial" pitchFamily="34" charset="0"/>
                          <a:cs typeface="Arial" pitchFamily="34" charset="0"/>
                        </a:rPr>
                        <a:t> </a:t>
                      </a:r>
                    </a:p>
                    <a:p>
                      <a:pPr algn="ctr">
                        <a:lnSpc>
                          <a:spcPct val="115000"/>
                        </a:lnSpc>
                        <a:spcAft>
                          <a:spcPts val="0"/>
                        </a:spcAft>
                      </a:pPr>
                      <a:r>
                        <a:rPr lang="nl-NL" sz="1600" dirty="0">
                          <a:effectLst/>
                          <a:latin typeface="Arial" pitchFamily="34" charset="0"/>
                          <a:cs typeface="Arial" pitchFamily="34" charset="0"/>
                        </a:rPr>
                        <a:t> </a:t>
                      </a:r>
                      <a:endParaRPr lang="nl-NL" sz="1600" dirty="0">
                        <a:effectLst/>
                        <a:latin typeface="Arial" pitchFamily="34" charset="0"/>
                        <a:ea typeface="Calibri"/>
                        <a:cs typeface="Arial" pitchFamily="34" charset="0"/>
                      </a:endParaRPr>
                    </a:p>
                  </a:txBody>
                  <a:tcPr marL="0" marR="0" marT="0" marB="0"/>
                </a:tc>
              </a:tr>
            </a:tbl>
          </a:graphicData>
        </a:graphic>
      </p:graphicFrame>
    </p:spTree>
    <p:extLst>
      <p:ext uri="{BB962C8B-B14F-4D97-AF65-F5344CB8AC3E}">
        <p14:creationId xmlns:p14="http://schemas.microsoft.com/office/powerpoint/2010/main" val="2045417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Dissimilatie/Verbranding</a:t>
            </a:r>
            <a:br>
              <a:rPr lang="nl-NL" dirty="0" smtClean="0"/>
            </a:br>
            <a:r>
              <a:rPr lang="nl-NL" dirty="0" smtClean="0"/>
              <a:t>Dag en nacht</a:t>
            </a:r>
            <a:endParaRPr lang="nl-NL" dirty="0"/>
          </a:p>
        </p:txBody>
      </p:sp>
      <p:pic>
        <p:nvPicPr>
          <p:cNvPr id="4" name="Tijdelijke aanduiding voor inhoud 3" descr="afbeeldi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3672" y="1916832"/>
            <a:ext cx="5688632" cy="3816424"/>
          </a:xfrm>
          <a:prstGeom prst="rect">
            <a:avLst/>
          </a:prstGeom>
          <a:noFill/>
          <a:ln>
            <a:noFill/>
          </a:ln>
        </p:spPr>
      </p:pic>
    </p:spTree>
    <p:extLst>
      <p:ext uri="{BB962C8B-B14F-4D97-AF65-F5344CB8AC3E}">
        <p14:creationId xmlns:p14="http://schemas.microsoft.com/office/powerpoint/2010/main" val="3265360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844B"/>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Temperatuur als invloed op de knopvorming: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000" dirty="0">
                <a:latin typeface="Arial" panose="020B0604020202020204" pitchFamily="34" charset="0"/>
                <a:cs typeface="Arial" panose="020B0604020202020204" pitchFamily="34" charset="0"/>
              </a:rPr>
              <a:t>Voorbeelden zijn: </a:t>
            </a:r>
            <a:r>
              <a:rPr lang="nl-NL" sz="2000" dirty="0" err="1">
                <a:latin typeface="Arial" panose="020B0604020202020204" pitchFamily="34" charset="0"/>
                <a:cs typeface="Arial" panose="020B0604020202020204" pitchFamily="34" charset="0"/>
              </a:rPr>
              <a:t>Stephanotis</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Columnea</a:t>
            </a:r>
            <a:r>
              <a:rPr lang="nl-NL" sz="2000" dirty="0">
                <a:latin typeface="Arial" panose="020B0604020202020204" pitchFamily="34" charset="0"/>
                <a:cs typeface="Arial" panose="020B0604020202020204" pitchFamily="34" charset="0"/>
              </a:rPr>
              <a:t> en Clivia die bloemknoppen vormen bij een lage temperatuur en cyclaam die juist behoefte heeft aan een hoge temperatuur. Dit geldt overigens alleen voor bloeiende planten.</a:t>
            </a:r>
          </a:p>
          <a:p>
            <a:pPr marL="0" indent="0">
              <a:buNone/>
            </a:pPr>
            <a:endParaRPr lang="nl-NL" sz="2000" dirty="0">
              <a:latin typeface="Arial" panose="020B0604020202020204" pitchFamily="34" charset="0"/>
              <a:cs typeface="Arial" panose="020B0604020202020204" pitchFamily="34" charset="0"/>
            </a:endParaRPr>
          </a:p>
          <a:p>
            <a:endParaRPr lang="nl-NL" sz="2000" dirty="0"/>
          </a:p>
        </p:txBody>
      </p:sp>
      <p:pic>
        <p:nvPicPr>
          <p:cNvPr id="4" name="Afbeelding 3"/>
          <p:cNvPicPr>
            <a:picLocks noChangeAspect="1"/>
          </p:cNvPicPr>
          <p:nvPr/>
        </p:nvPicPr>
        <p:blipFill>
          <a:blip r:embed="rId2"/>
          <a:stretch>
            <a:fillRect/>
          </a:stretch>
        </p:blipFill>
        <p:spPr>
          <a:xfrm>
            <a:off x="1991544" y="3857767"/>
            <a:ext cx="3086100" cy="2190750"/>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0375" y="3857767"/>
            <a:ext cx="2863185" cy="2183596"/>
          </a:xfrm>
          <a:prstGeom prst="rect">
            <a:avLst/>
          </a:prstGeom>
        </p:spPr>
      </p:pic>
    </p:spTree>
    <p:extLst>
      <p:ext uri="{BB962C8B-B14F-4D97-AF65-F5344CB8AC3E}">
        <p14:creationId xmlns:p14="http://schemas.microsoft.com/office/powerpoint/2010/main" val="238886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9600" b="1" dirty="0" smtClean="0"/>
              <a:t>Grond / Bodem</a:t>
            </a:r>
            <a:endParaRPr lang="nl-NL" sz="9600" b="1" dirty="0"/>
          </a:p>
        </p:txBody>
      </p:sp>
      <p:sp>
        <p:nvSpPr>
          <p:cNvPr id="3" name="Tijdelijke aanduiding voor inhoud 2"/>
          <p:cNvSpPr>
            <a:spLocks noGrp="1"/>
          </p:cNvSpPr>
          <p:nvPr>
            <p:ph idx="1"/>
          </p:nvPr>
        </p:nvSpPr>
        <p:spPr/>
        <p:txBody>
          <a:bodyPr/>
          <a:lstStyle/>
          <a:p>
            <a:pPr marL="0" indent="0">
              <a:buNone/>
            </a:pPr>
            <a:r>
              <a:rPr lang="nl-NL" u="sng" dirty="0" smtClean="0">
                <a:latin typeface="Arial" panose="020B0604020202020204" pitchFamily="34" charset="0"/>
                <a:cs typeface="Arial" panose="020B0604020202020204" pitchFamily="34" charset="0"/>
              </a:rPr>
              <a:t>Eisen potgrond:</a:t>
            </a:r>
          </a:p>
          <a:p>
            <a:pPr marL="0" indent="0">
              <a:buNone/>
            </a:pPr>
            <a:endParaRPr lang="nl-NL" u="sng" dirty="0">
              <a:latin typeface="Arial" panose="020B0604020202020204" pitchFamily="34" charset="0"/>
              <a:cs typeface="Arial" panose="020B0604020202020204" pitchFamily="34" charset="0"/>
            </a:endParaRPr>
          </a:p>
          <a:p>
            <a:r>
              <a:rPr lang="nl-NL" u="sng" dirty="0" smtClean="0">
                <a:latin typeface="Arial" panose="020B0604020202020204" pitchFamily="34" charset="0"/>
                <a:cs typeface="Arial" panose="020B0604020202020204" pitchFamily="34" charset="0"/>
              </a:rPr>
              <a:t>RHP goedkeuring</a:t>
            </a:r>
            <a:r>
              <a:rPr lang="nl-NL" dirty="0" smtClean="0">
                <a:latin typeface="Arial" panose="020B0604020202020204" pitchFamily="34" charset="0"/>
                <a:cs typeface="Arial" panose="020B0604020202020204" pitchFamily="34" charset="0"/>
              </a:rPr>
              <a:t>: regeling handelspotgronden</a:t>
            </a:r>
          </a:p>
          <a:p>
            <a:r>
              <a:rPr lang="nl-NL" dirty="0" smtClean="0">
                <a:latin typeface="Arial" panose="020B0604020202020204" pitchFamily="34" charset="0"/>
                <a:cs typeface="Arial" panose="020B0604020202020204" pitchFamily="34" charset="0"/>
              </a:rPr>
              <a:t>Goede structuur</a:t>
            </a:r>
          </a:p>
          <a:p>
            <a:r>
              <a:rPr lang="nl-NL" dirty="0" smtClean="0">
                <a:latin typeface="Arial" panose="020B0604020202020204" pitchFamily="34" charset="0"/>
                <a:cs typeface="Arial" panose="020B0604020202020204" pitchFamily="34" charset="0"/>
              </a:rPr>
              <a:t>Voldoende voedingsstoffen voor ong. 6 weken</a:t>
            </a:r>
          </a:p>
          <a:p>
            <a:r>
              <a:rPr lang="nl-NL" dirty="0" smtClean="0">
                <a:latin typeface="Arial" panose="020B0604020202020204" pitchFamily="34" charset="0"/>
                <a:cs typeface="Arial" panose="020B0604020202020204" pitchFamily="34" charset="0"/>
              </a:rPr>
              <a:t>Vrij van ziekten en ongedierte</a:t>
            </a:r>
          </a:p>
          <a:p>
            <a:r>
              <a:rPr lang="nl-NL" dirty="0" smtClean="0">
                <a:latin typeface="Arial" panose="020B0604020202020204" pitchFamily="34" charset="0"/>
                <a:cs typeface="Arial" panose="020B0604020202020204" pitchFamily="34" charset="0"/>
              </a:rPr>
              <a:t>De juiste zuurgraad (ph waarde) dus 5,5 - 6</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13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Soorten potgrond</a:t>
            </a:r>
            <a:endParaRPr lang="nl-NL" dirty="0"/>
          </a:p>
        </p:txBody>
      </p:sp>
      <p:sp>
        <p:nvSpPr>
          <p:cNvPr id="3" name="Tijdelijke aanduiding voor inhoud 2"/>
          <p:cNvSpPr>
            <a:spLocks noGrp="1"/>
          </p:cNvSpPr>
          <p:nvPr>
            <p:ph idx="1"/>
          </p:nvPr>
        </p:nvSpPr>
        <p:spPr/>
        <p:txBody>
          <a:bodyPr>
            <a:normAutofit/>
          </a:bodyPr>
          <a:lstStyle/>
          <a:p>
            <a:r>
              <a:rPr lang="nl-NL" dirty="0">
                <a:latin typeface="Arial" panose="020B0604020202020204" pitchFamily="34" charset="0"/>
                <a:cs typeface="Arial" panose="020B0604020202020204" pitchFamily="34" charset="0"/>
              </a:rPr>
              <a:t>Universele potgrond</a:t>
            </a:r>
          </a:p>
          <a:p>
            <a:r>
              <a:rPr lang="nl-NL" dirty="0">
                <a:latin typeface="Arial" panose="020B0604020202020204" pitchFamily="34" charset="0"/>
                <a:cs typeface="Arial" panose="020B0604020202020204" pitchFamily="34" charset="0"/>
              </a:rPr>
              <a:t>Cactusgrond: Leem en scherp zand</a:t>
            </a:r>
          </a:p>
          <a:p>
            <a:r>
              <a:rPr lang="nl-NL" dirty="0">
                <a:latin typeface="Arial" panose="020B0604020202020204" pitchFamily="34" charset="0"/>
                <a:cs typeface="Arial" panose="020B0604020202020204" pitchFamily="34" charset="0"/>
              </a:rPr>
              <a:t>Anthuriumgrond : </a:t>
            </a:r>
            <a:r>
              <a:rPr lang="nl-NL" dirty="0" err="1"/>
              <a:t>bladgrond,bosgrond</a:t>
            </a:r>
            <a:r>
              <a:rPr lang="nl-NL" dirty="0"/>
              <a:t> en turfmolm zorgen voor een luchtig </a:t>
            </a:r>
            <a:r>
              <a:rPr lang="nl-NL" dirty="0" smtClean="0"/>
              <a:t>mengsel</a:t>
            </a:r>
          </a:p>
          <a:p>
            <a:r>
              <a:rPr lang="nl-NL" dirty="0" smtClean="0"/>
              <a:t>Stekgrond</a:t>
            </a:r>
            <a:endParaRPr lang="nl-NL" dirty="0"/>
          </a:p>
          <a:p>
            <a:r>
              <a:rPr lang="nl-NL" dirty="0" err="1" smtClean="0"/>
              <a:t>Perlite</a:t>
            </a:r>
            <a:r>
              <a:rPr lang="nl-NL" dirty="0"/>
              <a:t>: witte bolletjes afkomstig van vulkanisch gesteente uit Griekenland</a:t>
            </a:r>
            <a:r>
              <a:rPr lang="nl-NL" dirty="0" smtClean="0"/>
              <a:t>.</a:t>
            </a:r>
          </a:p>
          <a:p>
            <a:r>
              <a:rPr lang="nl-NL" dirty="0" smtClean="0"/>
              <a:t>Rozenpotgrond				             </a:t>
            </a:r>
            <a:r>
              <a:rPr lang="nl-NL" sz="1600" dirty="0" err="1" smtClean="0"/>
              <a:t>Perlite</a:t>
            </a:r>
            <a:endParaRPr lang="nl-NL" sz="1600" dirty="0" smtClean="0"/>
          </a:p>
          <a:p>
            <a:r>
              <a:rPr lang="nl-NL" dirty="0" smtClean="0"/>
              <a:t>Enz.</a:t>
            </a:r>
          </a:p>
          <a:p>
            <a:endParaRPr lang="nl-NL" sz="2000" dirty="0"/>
          </a:p>
          <a:p>
            <a:endParaRPr lang="nl-NL" sz="2000" dirty="0"/>
          </a:p>
          <a:p>
            <a:endParaRPr lang="nl-NL" sz="2000"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579" y="4735777"/>
            <a:ext cx="3899115" cy="1951991"/>
          </a:xfrm>
          <a:prstGeom prst="rect">
            <a:avLst/>
          </a:prstGeom>
        </p:spPr>
      </p:pic>
    </p:spTree>
    <p:extLst>
      <p:ext uri="{BB962C8B-B14F-4D97-AF65-F5344CB8AC3E}">
        <p14:creationId xmlns:p14="http://schemas.microsoft.com/office/powerpoint/2010/main" val="2618867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Groeimedium</a:t>
            </a:r>
            <a:endParaRPr lang="nl-NL" dirty="0"/>
          </a:p>
        </p:txBody>
      </p:sp>
      <p:sp>
        <p:nvSpPr>
          <p:cNvPr id="3" name="Tijdelijke aanduiding voor inhoud 2"/>
          <p:cNvSpPr>
            <a:spLocks noGrp="1"/>
          </p:cNvSpPr>
          <p:nvPr>
            <p:ph idx="1"/>
          </p:nvPr>
        </p:nvSpPr>
        <p:spPr/>
        <p:txBody>
          <a:bodyPr/>
          <a:lstStyle/>
          <a:p>
            <a:pPr marL="0" indent="0">
              <a:buNone/>
            </a:pPr>
            <a:r>
              <a:rPr lang="nl-NL" dirty="0"/>
              <a:t>Grond of een ander materiaal (bijvoorbeeld steenwol), waar planten in kunnen groeien. </a:t>
            </a:r>
            <a:endParaRPr lang="nl-NL" dirty="0" smtClean="0"/>
          </a:p>
          <a:p>
            <a:pPr marL="0" indent="0">
              <a:buNone/>
            </a:pPr>
            <a:endParaRPr lang="nl-NL" dirty="0"/>
          </a:p>
          <a:p>
            <a:pPr marL="0" indent="0">
              <a:buNone/>
            </a:pPr>
            <a:r>
              <a:rPr lang="nl-NL" dirty="0" smtClean="0"/>
              <a:t>Steenwol                                                   Hydrokorrels</a:t>
            </a:r>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202" y="3367088"/>
            <a:ext cx="2809875" cy="2809875"/>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1049" y="3367088"/>
            <a:ext cx="3680057" cy="2439352"/>
          </a:xfrm>
          <a:prstGeom prst="rect">
            <a:avLst/>
          </a:prstGeom>
        </p:spPr>
      </p:pic>
    </p:spTree>
    <p:extLst>
      <p:ext uri="{BB962C8B-B14F-4D97-AF65-F5344CB8AC3E}">
        <p14:creationId xmlns:p14="http://schemas.microsoft.com/office/powerpoint/2010/main" val="46834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Stekbak</a:t>
            </a:r>
            <a:r>
              <a:rPr lang="nl-NL" dirty="0" smtClean="0"/>
              <a:t> met groeimedium van geperste vezels</a:t>
            </a:r>
            <a:endParaRPr lang="nl-NL" dirty="0"/>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71850" y="1825624"/>
            <a:ext cx="4899819" cy="4899819"/>
          </a:xfrm>
        </p:spPr>
      </p:pic>
    </p:spTree>
    <p:extLst>
      <p:ext uri="{BB962C8B-B14F-4D97-AF65-F5344CB8AC3E}">
        <p14:creationId xmlns:p14="http://schemas.microsoft.com/office/powerpoint/2010/main" val="30006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Zuurgraad</a:t>
            </a:r>
            <a:endParaRPr lang="nl-NL" dirty="0"/>
          </a:p>
        </p:txBody>
      </p:sp>
      <p:pic>
        <p:nvPicPr>
          <p:cNvPr id="4" name="Tijdelijke aanduiding voor inhoud 3" descr="afbeelding"/>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3390106" y="2748756"/>
            <a:ext cx="5216684" cy="3274854"/>
          </a:xfrm>
          <a:prstGeom prst="rect">
            <a:avLst/>
          </a:prstGeom>
          <a:noFill/>
          <a:ln>
            <a:noFill/>
          </a:ln>
        </p:spPr>
      </p:pic>
    </p:spTree>
    <p:extLst>
      <p:ext uri="{BB962C8B-B14F-4D97-AF65-F5344CB8AC3E}">
        <p14:creationId xmlns:p14="http://schemas.microsoft.com/office/powerpoint/2010/main" val="2213969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9600" b="1" dirty="0" smtClean="0"/>
              <a:t>Groeifactor Voeding</a:t>
            </a:r>
            <a:endParaRPr lang="nl-NL" sz="9600" b="1" dirty="0"/>
          </a:p>
        </p:txBody>
      </p:sp>
      <p:sp>
        <p:nvSpPr>
          <p:cNvPr id="3" name="Tijdelijke aanduiding voor inhoud 2"/>
          <p:cNvSpPr>
            <a:spLocks noGrp="1"/>
          </p:cNvSpPr>
          <p:nvPr>
            <p:ph idx="1"/>
          </p:nvPr>
        </p:nvSpPr>
        <p:spPr/>
        <p:txBody>
          <a:bodyPr>
            <a:normAutofit/>
          </a:bodyPr>
          <a:lstStyle/>
          <a:p>
            <a:r>
              <a:rPr lang="nl-NL" dirty="0"/>
              <a:t>Stikstof, fosfor, kalium en kalk noemen we de hoofdvoedingsstoffen van de plant. Ze zijn in vrij grote hoeveelheden voor de groei nodig en worden, afhankelijk van de hoeveelheid humus in de grond, meer of minder uitgespoeld. Men moet ze dus weer aan de grond toevoegen, want als een van deze hoofdvoedingsstoffen ontbreekt, kunnen ook slechts kleine hoeveelheden van de andere voedingsstoffen werkzaam worden, ook al zijn die in overvloed aanwezig. Een ketting is altijd zo sterk als de zwakste schakel, en zo richt de groei van de plant zich ook altijd naar de hoofdvoedingsstof waarvan de kleinste hoeveelheid in de grond aanwezig is.</a:t>
            </a:r>
            <a:br>
              <a:rPr lang="nl-NL" dirty="0"/>
            </a:br>
            <a:endParaRPr lang="nl-NL"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673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699"/>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77500" lnSpcReduction="20000"/>
          </a:bodyPr>
          <a:lstStyle/>
          <a:p>
            <a:pPr marL="0" indent="0">
              <a:buNone/>
            </a:pPr>
            <a:r>
              <a:rPr lang="nl-NL" dirty="0">
                <a:latin typeface="Arial" panose="020B0604020202020204" pitchFamily="34" charset="0"/>
                <a:cs typeface="Arial" panose="020B0604020202020204" pitchFamily="34" charset="0"/>
              </a:rPr>
              <a:t>Hoofdelementen: NPK </a:t>
            </a: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Stikstof </a:t>
            </a:r>
            <a:r>
              <a:rPr lang="nl-NL" dirty="0">
                <a:latin typeface="Arial" panose="020B0604020202020204" pitchFamily="34" charset="0"/>
                <a:cs typeface="Arial" panose="020B0604020202020204" pitchFamily="34" charset="0"/>
              </a:rPr>
              <a:t>(N) voor het bladgroen</a:t>
            </a:r>
          </a:p>
          <a:p>
            <a:r>
              <a:rPr lang="nl-NL" dirty="0">
                <a:latin typeface="Arial" panose="020B0604020202020204" pitchFamily="34" charset="0"/>
                <a:cs typeface="Arial" panose="020B0604020202020204" pitchFamily="34" charset="0"/>
              </a:rPr>
              <a:t>Fosfor (P) voor de bloei</a:t>
            </a:r>
          </a:p>
          <a:p>
            <a:r>
              <a:rPr lang="nl-NL" dirty="0">
                <a:latin typeface="Arial" panose="020B0604020202020204" pitchFamily="34" charset="0"/>
                <a:cs typeface="Arial" panose="020B0604020202020204" pitchFamily="34" charset="0"/>
              </a:rPr>
              <a:t>Kalium (K) voor de </a:t>
            </a:r>
            <a:r>
              <a:rPr lang="nl-NL" dirty="0" smtClean="0">
                <a:latin typeface="Arial" panose="020B0604020202020204" pitchFamily="34" charset="0"/>
                <a:cs typeface="Arial" panose="020B0604020202020204" pitchFamily="34" charset="0"/>
              </a:rPr>
              <a:t>stevigheid</a:t>
            </a:r>
          </a:p>
          <a:p>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Sporenelementen zoals Mg/Ca</a:t>
            </a:r>
          </a:p>
          <a:p>
            <a:r>
              <a:rPr lang="nl-NL" dirty="0">
                <a:latin typeface="Arial" panose="020B0604020202020204" pitchFamily="34" charset="0"/>
                <a:cs typeface="Arial" panose="020B0604020202020204" pitchFamily="34" charset="0"/>
              </a:rPr>
              <a:t>kleine hoeveelheden zoals magnesium (Mg) en kalk (Ca, calcium)</a:t>
            </a:r>
          </a:p>
          <a:p>
            <a:r>
              <a:rPr lang="nl-NL" dirty="0">
                <a:latin typeface="Arial" panose="020B0604020202020204" pitchFamily="34" charset="0"/>
                <a:cs typeface="Arial" panose="020B0604020202020204" pitchFamily="34" charset="0"/>
              </a:rPr>
              <a:t>Kalk (Calcium) voor vorming van humus en zuren</a:t>
            </a:r>
          </a:p>
          <a:p>
            <a:r>
              <a:rPr lang="nl-NL" dirty="0">
                <a:latin typeface="Arial" panose="020B0604020202020204" pitchFamily="34" charset="0"/>
                <a:cs typeface="Arial" panose="020B0604020202020204" pitchFamily="34" charset="0"/>
              </a:rPr>
              <a:t>Magnesium (Mg) voor de ontwikkeling van </a:t>
            </a:r>
            <a:r>
              <a:rPr lang="nl-NL" dirty="0" err="1" smtClean="0">
                <a:latin typeface="Arial" panose="020B0604020202020204" pitchFamily="34" charset="0"/>
                <a:cs typeface="Arial" panose="020B0604020202020204" pitchFamily="34" charset="0"/>
              </a:rPr>
              <a:t>chlorophyl</a:t>
            </a:r>
            <a:endParaRPr lang="nl-NL" dirty="0" smtClean="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Nevenelementen: ballaststoffen</a:t>
            </a:r>
          </a:p>
          <a:p>
            <a:r>
              <a:rPr lang="nl-NL" dirty="0"/>
              <a:t>Borium, mangaan, koper, molybdeen, ijzer, zink en andere </a:t>
            </a:r>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60528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71523" y="236540"/>
            <a:ext cx="10864217" cy="1120774"/>
          </a:xfrm>
        </p:spPr>
        <p:txBody>
          <a:bodyPr>
            <a:noAutofit/>
          </a:bodyPr>
          <a:lstStyle/>
          <a:p>
            <a:r>
              <a:rPr lang="nl-NL" sz="9600" b="1" dirty="0" smtClean="0"/>
              <a:t>Groeifactor Lucht</a:t>
            </a:r>
            <a:endParaRPr lang="nl-NL" sz="9600" b="1" dirty="0"/>
          </a:p>
        </p:txBody>
      </p:sp>
      <p:sp>
        <p:nvSpPr>
          <p:cNvPr id="3" name="Ondertitel 2"/>
          <p:cNvSpPr>
            <a:spLocks noGrp="1"/>
          </p:cNvSpPr>
          <p:nvPr>
            <p:ph type="subTitle" idx="1"/>
          </p:nvPr>
        </p:nvSpPr>
        <p:spPr>
          <a:xfrm>
            <a:off x="771523" y="1585913"/>
            <a:ext cx="10744201" cy="5029199"/>
          </a:xfrm>
        </p:spPr>
        <p:txBody>
          <a:bodyPr>
            <a:normAutofit fontScale="85000" lnSpcReduction="20000"/>
          </a:bodyPr>
          <a:lstStyle/>
          <a:p>
            <a:pPr algn="l"/>
            <a:r>
              <a:rPr lang="nl-NL" sz="2600" b="1" dirty="0" smtClean="0"/>
              <a:t>Lucht bestaat </a:t>
            </a:r>
            <a:r>
              <a:rPr lang="nl-NL" sz="2600" b="1" dirty="0"/>
              <a:t>uit een aantal </a:t>
            </a:r>
            <a:r>
              <a:rPr lang="nl-NL" sz="2600" b="1" dirty="0" smtClean="0"/>
              <a:t>gassen → Zuurstof en koolstofdioxide</a:t>
            </a:r>
          </a:p>
          <a:p>
            <a:pPr algn="l"/>
            <a:endParaRPr lang="nl-NL" sz="2600" b="1" dirty="0" smtClean="0"/>
          </a:p>
          <a:p>
            <a:pPr algn="l"/>
            <a:r>
              <a:rPr lang="nl-NL" sz="2600" b="1" dirty="0" smtClean="0"/>
              <a:t>Koolstofdioxide → 	nodig voor fotosynthese</a:t>
            </a:r>
          </a:p>
          <a:p>
            <a:pPr algn="l"/>
            <a:r>
              <a:rPr lang="nl-NL" sz="2600" b="1" dirty="0"/>
              <a:t>	</a:t>
            </a:r>
            <a:r>
              <a:rPr lang="nl-NL" sz="2600" b="1" dirty="0" smtClean="0"/>
              <a:t>	       	dit gas is over het algemeen voldoende in de lucht aanwezig.</a:t>
            </a:r>
          </a:p>
          <a:p>
            <a:pPr algn="l"/>
            <a:r>
              <a:rPr lang="nl-NL" sz="2600" b="1" dirty="0"/>
              <a:t>	</a:t>
            </a:r>
            <a:r>
              <a:rPr lang="nl-NL" sz="2600" b="1" dirty="0" smtClean="0"/>
              <a:t>		(Het is het gas dat wij uitademen)</a:t>
            </a:r>
          </a:p>
          <a:p>
            <a:pPr algn="l"/>
            <a:endParaRPr lang="nl-NL" sz="2600" b="1" dirty="0"/>
          </a:p>
          <a:p>
            <a:pPr algn="l"/>
            <a:r>
              <a:rPr lang="nl-NL" sz="2600" b="1" dirty="0" smtClean="0"/>
              <a:t>Zuurstof → </a:t>
            </a:r>
            <a:r>
              <a:rPr lang="nl-NL" sz="2600" b="1" dirty="0"/>
              <a:t>	komt vrij bij het proces fotosynthese</a:t>
            </a:r>
          </a:p>
          <a:p>
            <a:pPr algn="l"/>
            <a:r>
              <a:rPr lang="nl-NL" sz="2600" b="1" dirty="0" smtClean="0"/>
              <a:t>		wortels </a:t>
            </a:r>
            <a:r>
              <a:rPr lang="nl-NL" sz="2600" b="1" dirty="0"/>
              <a:t>verbruiken energie voor allerlei </a:t>
            </a:r>
            <a:r>
              <a:rPr lang="nl-NL" sz="2600" b="1" dirty="0" smtClean="0"/>
              <a:t>activiteiten, zoals 		       		ademhaling</a:t>
            </a:r>
          </a:p>
          <a:p>
            <a:pPr algn="l"/>
            <a:endParaRPr lang="nl-NL" sz="2600" b="1" dirty="0" smtClean="0"/>
          </a:p>
          <a:p>
            <a:pPr algn="l"/>
            <a:r>
              <a:rPr lang="nl-NL" sz="2600" b="1" u="sng" dirty="0" smtClean="0"/>
              <a:t>Bij </a:t>
            </a:r>
            <a:r>
              <a:rPr lang="nl-NL" sz="2600" b="1" u="sng" dirty="0"/>
              <a:t>te veel water </a:t>
            </a:r>
            <a:r>
              <a:rPr lang="nl-NL" sz="2600" b="1" u="sng" dirty="0" smtClean="0"/>
              <a:t>geven:</a:t>
            </a:r>
          </a:p>
          <a:p>
            <a:pPr algn="l"/>
            <a:r>
              <a:rPr lang="nl-NL" sz="2600" b="1" dirty="0" smtClean="0"/>
              <a:t>verdwijnt </a:t>
            </a:r>
            <a:r>
              <a:rPr lang="nl-NL" sz="2600" b="1" dirty="0"/>
              <a:t>de zuurstof uit de </a:t>
            </a:r>
            <a:r>
              <a:rPr lang="nl-NL" sz="2600" b="1" dirty="0" smtClean="0"/>
              <a:t>grond. Er ontstaat wortelrot. Afhankelijk van het soort plant zullen </a:t>
            </a:r>
            <a:r>
              <a:rPr lang="nl-NL" sz="2600" b="1" dirty="0"/>
              <a:t>dan na enkele dagen </a:t>
            </a:r>
            <a:r>
              <a:rPr lang="nl-NL" sz="2600" b="1" dirty="0" smtClean="0"/>
              <a:t>tot weken de wortels wegrotten. De plant kan hierdoor geel gaan zien omdat de wortels geen water meer kunnen opnemen en hij dus verdroogd. Zonder wortels kan een plant niet leven en zal hij dus dood gaan.</a:t>
            </a:r>
          </a:p>
          <a:p>
            <a:pPr marL="342900" indent="-342900" algn="l">
              <a:buFont typeface="Arial" panose="020B0604020202020204" pitchFamily="34" charset="0"/>
              <a:buChar char="•"/>
            </a:pPr>
            <a:endParaRPr lang="nl-NL" dirty="0" smtClean="0"/>
          </a:p>
          <a:p>
            <a:pPr algn="l"/>
            <a:endParaRPr lang="nl-NL" dirty="0" smtClean="0"/>
          </a:p>
        </p:txBody>
      </p:sp>
    </p:spTree>
    <p:extLst>
      <p:ext uri="{BB962C8B-B14F-4D97-AF65-F5344CB8AC3E}">
        <p14:creationId xmlns:p14="http://schemas.microsoft.com/office/powerpoint/2010/main" val="2931654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 y="365125"/>
            <a:ext cx="12100560" cy="1325563"/>
          </a:xfrm>
        </p:spPr>
        <p:txBody>
          <a:bodyPr>
            <a:noAutofit/>
          </a:bodyPr>
          <a:lstStyle/>
          <a:p>
            <a:r>
              <a:rPr lang="nl-NL" sz="8000" b="1" dirty="0" smtClean="0"/>
              <a:t>Symbolen voor verzorging</a:t>
            </a:r>
            <a:endParaRPr lang="nl-NL" sz="8000" b="1" dirty="0"/>
          </a:p>
        </p:txBody>
      </p:sp>
      <p:pic>
        <p:nvPicPr>
          <p:cNvPr id="4"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8768" y="1528010"/>
            <a:ext cx="6105639" cy="5148605"/>
          </a:xfrm>
        </p:spPr>
      </p:pic>
    </p:spTree>
    <p:extLst>
      <p:ext uri="{BB962C8B-B14F-4D97-AF65-F5344CB8AC3E}">
        <p14:creationId xmlns:p14="http://schemas.microsoft.com/office/powerpoint/2010/main" val="2594540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nl-NL" dirty="0" smtClean="0"/>
              <a:t>Zoals nu blijkt uit al deze gegevens is het belangrijkste deel van de plant het wortelgestel. Hoe meer wortels des te beter een plant groeit en des te </a:t>
            </a:r>
            <a:r>
              <a:rPr lang="nl-NL" dirty="0" err="1" smtClean="0"/>
              <a:t>hger</a:t>
            </a:r>
            <a:r>
              <a:rPr lang="nl-NL" dirty="0" smtClean="0"/>
              <a:t> zal de opbrengst zijn. </a:t>
            </a:r>
            <a:endParaRPr lang="nl-NL" dirty="0"/>
          </a:p>
        </p:txBody>
      </p:sp>
    </p:spTree>
    <p:extLst>
      <p:ext uri="{BB962C8B-B14F-4D97-AF65-F5344CB8AC3E}">
        <p14:creationId xmlns:p14="http://schemas.microsoft.com/office/powerpoint/2010/main" val="3184690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Luchtvochtigheid (water in de lucht)</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a:latin typeface="Arial" panose="020B0604020202020204" pitchFamily="34" charset="0"/>
                <a:cs typeface="Arial" panose="020B0604020202020204" pitchFamily="34" charset="0"/>
              </a:rPr>
              <a:t>Om te zorgen dat een plant bij een lage luchtvochtigheid genoeg water krijgt, kun je</a:t>
            </a:r>
            <a:r>
              <a:rPr lang="nl-NL" sz="2400" dirty="0" smtClean="0">
                <a:latin typeface="Arial" panose="020B0604020202020204" pitchFamily="34" charset="0"/>
                <a:cs typeface="Arial" panose="020B0604020202020204" pitchFamily="34" charset="0"/>
              </a:rPr>
              <a:t>: de </a:t>
            </a:r>
            <a:r>
              <a:rPr lang="nl-NL" sz="2400" dirty="0">
                <a:latin typeface="Arial" panose="020B0604020202020204" pitchFamily="34" charset="0"/>
                <a:cs typeface="Arial" panose="020B0604020202020204" pitchFamily="34" charset="0"/>
              </a:rPr>
              <a:t>plant water geven, zodat hij meer kan verdampen</a:t>
            </a:r>
            <a:r>
              <a:rPr lang="nl-NL" sz="2400" dirty="0" smtClean="0">
                <a:latin typeface="Arial" panose="020B0604020202020204" pitchFamily="34" charset="0"/>
                <a:cs typeface="Arial" panose="020B0604020202020204" pitchFamily="34" charset="0"/>
              </a:rPr>
              <a:t>;</a:t>
            </a:r>
          </a:p>
          <a:p>
            <a:pPr marL="0" indent="0">
              <a:buNone/>
            </a:pPr>
            <a:endParaRPr lang="nl-NL" sz="2400" dirty="0">
              <a:latin typeface="Arial" panose="020B0604020202020204" pitchFamily="34" charset="0"/>
              <a:cs typeface="Arial" panose="020B0604020202020204" pitchFamily="34" charset="0"/>
            </a:endParaRPr>
          </a:p>
          <a:p>
            <a:r>
              <a:rPr lang="nl-NL" sz="2400" dirty="0">
                <a:latin typeface="Arial" panose="020B0604020202020204" pitchFamily="34" charset="0"/>
                <a:cs typeface="Arial" panose="020B0604020202020204" pitchFamily="34" charset="0"/>
              </a:rPr>
              <a:t>zorgen voor een hogere luchtvochtigheid:</a:t>
            </a:r>
          </a:p>
          <a:p>
            <a:r>
              <a:rPr lang="nl-NL" sz="2400" dirty="0">
                <a:latin typeface="Arial" panose="020B0604020202020204" pitchFamily="34" charset="0"/>
                <a:cs typeface="Arial" panose="020B0604020202020204" pitchFamily="34" charset="0"/>
              </a:rPr>
              <a:t>de planten op een platte schaal met water te zetten. Zo wordt in de directe omgeving van de plant de rv hoger; </a:t>
            </a:r>
          </a:p>
          <a:p>
            <a:r>
              <a:rPr lang="nl-NL" sz="2400" dirty="0">
                <a:latin typeface="Arial" panose="020B0604020202020204" pitchFamily="34" charset="0"/>
                <a:cs typeface="Arial" panose="020B0604020202020204" pitchFamily="34" charset="0"/>
              </a:rPr>
              <a:t>je kunt de luchtvochtigheid verhogen door verdampingsbakjes aan de radiator te hangen of een elektrische luchtbevochtiger in de huiskamer zetten</a:t>
            </a:r>
          </a:p>
          <a:p>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67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9600" b="1" dirty="0" smtClean="0"/>
              <a:t>Groeifactor Licht</a:t>
            </a:r>
            <a:endParaRPr lang="nl-NL" sz="9600" b="1" dirty="0"/>
          </a:p>
        </p:txBody>
      </p:sp>
      <p:sp>
        <p:nvSpPr>
          <p:cNvPr id="3" name="Tijdelijke aanduiding voor inhoud 2"/>
          <p:cNvSpPr>
            <a:spLocks noGrp="1"/>
          </p:cNvSpPr>
          <p:nvPr>
            <p:ph idx="1"/>
          </p:nvPr>
        </p:nvSpPr>
        <p:spPr>
          <a:xfrm>
            <a:off x="442913" y="1457325"/>
            <a:ext cx="11444287" cy="5100638"/>
          </a:xfrm>
        </p:spPr>
        <p:txBody>
          <a:bodyPr/>
          <a:lstStyle/>
          <a:p>
            <a:pPr marL="0" indent="0">
              <a:buNone/>
            </a:pPr>
            <a:endParaRPr lang="nl-NL" b="1" dirty="0" smtClean="0"/>
          </a:p>
          <a:p>
            <a:r>
              <a:rPr lang="nl-NL" b="1" dirty="0" smtClean="0"/>
              <a:t>Zonder </a:t>
            </a:r>
            <a:r>
              <a:rPr lang="nl-NL" b="1" dirty="0"/>
              <a:t>licht is er geen fotosynthese </a:t>
            </a:r>
            <a:r>
              <a:rPr lang="nl-NL" b="1" dirty="0" smtClean="0"/>
              <a:t>mogelijk</a:t>
            </a:r>
          </a:p>
          <a:p>
            <a:r>
              <a:rPr lang="nl-NL" b="1" dirty="0" smtClean="0"/>
              <a:t>Zonder </a:t>
            </a:r>
            <a:r>
              <a:rPr lang="nl-NL" b="1" dirty="0"/>
              <a:t>fotosynthese maakt de plant geen eigen voeding </a:t>
            </a:r>
            <a:r>
              <a:rPr lang="nl-NL" b="1" dirty="0" smtClean="0"/>
              <a:t>/ suikers aan en </a:t>
            </a:r>
            <a:r>
              <a:rPr lang="nl-NL" b="1" dirty="0"/>
              <a:t>zal </a:t>
            </a:r>
            <a:r>
              <a:rPr lang="nl-NL" b="1" dirty="0" smtClean="0"/>
              <a:t>hij doodgaan </a:t>
            </a:r>
          </a:p>
          <a:p>
            <a:r>
              <a:rPr lang="nl-NL" b="1" dirty="0" smtClean="0"/>
              <a:t>Het is van belang omdat de wortels afhankelijk zijn van suikers uit het blad</a:t>
            </a:r>
          </a:p>
          <a:p>
            <a:r>
              <a:rPr lang="nl-NL" b="1" dirty="0" smtClean="0"/>
              <a:t>In </a:t>
            </a:r>
            <a:r>
              <a:rPr lang="nl-NL" b="1" dirty="0"/>
              <a:t>de gesloten teelt kun je de daglengte beïnvloeden met </a:t>
            </a:r>
            <a:r>
              <a:rPr lang="nl-NL" b="1" dirty="0" smtClean="0"/>
              <a:t>lampen</a:t>
            </a:r>
          </a:p>
          <a:p>
            <a:r>
              <a:rPr lang="nl-NL" b="1" dirty="0" smtClean="0"/>
              <a:t>In </a:t>
            </a:r>
            <a:r>
              <a:rPr lang="nl-NL" b="1" dirty="0"/>
              <a:t>de open teelt kun je het licht temperen door schermdoeken op te </a:t>
            </a:r>
            <a:r>
              <a:rPr lang="nl-NL" b="1" dirty="0" smtClean="0"/>
              <a:t>hangen</a:t>
            </a:r>
          </a:p>
          <a:p>
            <a:r>
              <a:rPr lang="nl-NL" b="1" dirty="0" smtClean="0"/>
              <a:t>Met een Luxmeter kun je de lumen </a:t>
            </a:r>
            <a:r>
              <a:rPr lang="nl-NL" b="1" dirty="0"/>
              <a:t>(lichtsterkte) </a:t>
            </a:r>
            <a:r>
              <a:rPr lang="nl-NL" b="1" dirty="0" smtClean="0"/>
              <a:t>bepalen op een plek en kijken welke planten er kunnen leven.</a:t>
            </a:r>
            <a:endParaRPr lang="nl-NL" b="1" dirty="0"/>
          </a:p>
          <a:p>
            <a:endParaRPr lang="nl-NL" b="1" dirty="0"/>
          </a:p>
        </p:txBody>
      </p:sp>
    </p:spTree>
    <p:extLst>
      <p:ext uri="{BB962C8B-B14F-4D97-AF65-F5344CB8AC3E}">
        <p14:creationId xmlns:p14="http://schemas.microsoft.com/office/powerpoint/2010/main" val="88454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Fotosynthese = ademhaling (assimilatie)</a:t>
            </a:r>
            <a:endParaRPr lang="nl-NL" dirty="0"/>
          </a:p>
        </p:txBody>
      </p:sp>
      <p:pic>
        <p:nvPicPr>
          <p:cNvPr id="4" name="Tijdelijke aanduiding voor inhoud 3" descr="afbeeldi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6766560" cy="4057650"/>
          </a:xfrm>
          <a:prstGeom prst="rect">
            <a:avLst/>
          </a:prstGeom>
          <a:noFill/>
          <a:ln>
            <a:noFill/>
          </a:ln>
        </p:spPr>
      </p:pic>
      <p:sp>
        <p:nvSpPr>
          <p:cNvPr id="5" name="Rechthoek 4"/>
          <p:cNvSpPr/>
          <p:nvPr/>
        </p:nvSpPr>
        <p:spPr>
          <a:xfrm>
            <a:off x="5730240" y="5919728"/>
            <a:ext cx="6096000" cy="646331"/>
          </a:xfrm>
          <a:prstGeom prst="rect">
            <a:avLst/>
          </a:prstGeom>
        </p:spPr>
        <p:txBody>
          <a:bodyPr>
            <a:spAutoFit/>
          </a:bodyPr>
          <a:lstStyle/>
          <a:p>
            <a:r>
              <a:rPr lang="nl-NL" dirty="0">
                <a:latin typeface="Arial" panose="020B0604020202020204" pitchFamily="34" charset="0"/>
                <a:cs typeface="Arial" panose="020B0604020202020204" pitchFamily="34" charset="0"/>
              </a:rPr>
              <a:t>http://www.schooltv.nl/video/fotosynthese-hoe-een-plant-glucose-en-zuurstof-maakt/#q=fotosynthese</a:t>
            </a:r>
          </a:p>
        </p:txBody>
      </p:sp>
    </p:spTree>
    <p:extLst>
      <p:ext uri="{BB962C8B-B14F-4D97-AF65-F5344CB8AC3E}">
        <p14:creationId xmlns:p14="http://schemas.microsoft.com/office/powerpoint/2010/main" val="4116078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40669" y="285750"/>
            <a:ext cx="9110662" cy="1325563"/>
          </a:xfrm>
        </p:spPr>
        <p:txBody>
          <a:bodyPr>
            <a:noAutofit/>
          </a:bodyPr>
          <a:lstStyle/>
          <a:p>
            <a:r>
              <a:rPr lang="nl-NL" sz="9600" b="1" dirty="0" smtClean="0"/>
              <a:t>Overzicht lux</a:t>
            </a:r>
            <a:endParaRPr lang="nl-NL" sz="9600" b="1"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093289456"/>
              </p:ext>
            </p:extLst>
          </p:nvPr>
        </p:nvGraphicFramePr>
        <p:xfrm>
          <a:off x="960120" y="2202974"/>
          <a:ext cx="4892040" cy="2851190"/>
        </p:xfrm>
        <a:graphic>
          <a:graphicData uri="http://schemas.openxmlformats.org/drawingml/2006/table">
            <a:tbl>
              <a:tblPr/>
              <a:tblGrid>
                <a:gridCol w="2446020"/>
                <a:gridCol w="2446020"/>
              </a:tblGrid>
              <a:tr h="618237">
                <a:tc>
                  <a:txBody>
                    <a:bodyPr/>
                    <a:lstStyle/>
                    <a:p>
                      <a:r>
                        <a:rPr lang="nl-NL">
                          <a:effectLst/>
                        </a:rPr>
                        <a:t>Zonlicht</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c>
                  <a:txBody>
                    <a:bodyPr/>
                    <a:lstStyle/>
                    <a:p>
                      <a:r>
                        <a:rPr lang="nl-NL">
                          <a:effectLst/>
                        </a:rPr>
                        <a:t>100000 - 130000 lux</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r>
              <a:tr h="883196">
                <a:tc>
                  <a:txBody>
                    <a:bodyPr/>
                    <a:lstStyle/>
                    <a:p>
                      <a:r>
                        <a:rPr lang="nl-NL">
                          <a:effectLst/>
                        </a:rPr>
                        <a:t>Daglicht (indirect zonlicht)</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c>
                  <a:txBody>
                    <a:bodyPr/>
                    <a:lstStyle/>
                    <a:p>
                      <a:r>
                        <a:rPr lang="nl-NL">
                          <a:effectLst/>
                        </a:rPr>
                        <a:t>10000 - 20000 lux</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r>
              <a:tr h="353278">
                <a:tc>
                  <a:txBody>
                    <a:bodyPr/>
                    <a:lstStyle/>
                    <a:p>
                      <a:r>
                        <a:rPr lang="nl-NL">
                          <a:effectLst/>
                        </a:rPr>
                        <a:t>Bewolkte dag</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c>
                  <a:txBody>
                    <a:bodyPr/>
                    <a:lstStyle/>
                    <a:p>
                      <a:r>
                        <a:rPr lang="nl-NL">
                          <a:effectLst/>
                        </a:rPr>
                        <a:t>1000 lux</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r>
              <a:tr h="618237">
                <a:tc>
                  <a:txBody>
                    <a:bodyPr/>
                    <a:lstStyle/>
                    <a:p>
                      <a:r>
                        <a:rPr lang="nl-NL">
                          <a:effectLst/>
                        </a:rPr>
                        <a:t>Donkere schemering</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c>
                  <a:txBody>
                    <a:bodyPr/>
                    <a:lstStyle/>
                    <a:p>
                      <a:r>
                        <a:rPr lang="nl-NL">
                          <a:effectLst/>
                        </a:rPr>
                        <a:t>1 lux</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r>
              <a:tr h="353278">
                <a:tc>
                  <a:txBody>
                    <a:bodyPr/>
                    <a:lstStyle/>
                    <a:p>
                      <a:r>
                        <a:rPr lang="nl-NL">
                          <a:effectLst/>
                        </a:rPr>
                        <a:t>Volle maan</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c>
                  <a:txBody>
                    <a:bodyPr/>
                    <a:lstStyle/>
                    <a:p>
                      <a:r>
                        <a:rPr lang="nl-NL" dirty="0">
                          <a:effectLst/>
                        </a:rPr>
                        <a:t>0,1 lux</a:t>
                      </a:r>
                    </a:p>
                  </a:txBody>
                  <a:tcPr anchor="ctr">
                    <a:lnL w="7620" cap="flat" cmpd="sng" algn="ctr">
                      <a:solidFill>
                        <a:srgbClr val="D5D5D5"/>
                      </a:solidFill>
                      <a:prstDash val="solid"/>
                      <a:round/>
                      <a:headEnd type="none" w="med" len="med"/>
                      <a:tailEnd type="none" w="med" len="med"/>
                    </a:lnL>
                    <a:lnR w="7620" cap="flat" cmpd="sng" algn="ctr">
                      <a:solidFill>
                        <a:srgbClr val="D5D5D5"/>
                      </a:solidFill>
                      <a:prstDash val="solid"/>
                      <a:round/>
                      <a:headEnd type="none" w="med" len="med"/>
                      <a:tailEnd type="none" w="med" len="med"/>
                    </a:lnR>
                    <a:lnT w="7620" cap="flat" cmpd="sng" algn="ctr">
                      <a:solidFill>
                        <a:srgbClr val="D5D5D5"/>
                      </a:solidFill>
                      <a:prstDash val="solid"/>
                      <a:round/>
                      <a:headEnd type="none" w="med" len="med"/>
                      <a:tailEnd type="none" w="med" len="med"/>
                    </a:lnT>
                    <a:lnB w="7620" cap="flat" cmpd="sng" algn="ctr">
                      <a:solidFill>
                        <a:srgbClr val="D5D5D5"/>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673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33"/>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40669" y="285750"/>
            <a:ext cx="9110662" cy="1325563"/>
          </a:xfrm>
        </p:spPr>
        <p:txBody>
          <a:bodyPr>
            <a:noAutofit/>
          </a:bodyPr>
          <a:lstStyle/>
          <a:p>
            <a:r>
              <a:rPr lang="nl-NL" sz="5400" b="1" dirty="0" smtClean="0"/>
              <a:t>Lichtbehoefte kamerplanten</a:t>
            </a:r>
            <a:endParaRPr lang="nl-NL" sz="9600" b="1" dirty="0"/>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dirty="0" smtClean="0"/>
              <a:t>Testje:</a:t>
            </a:r>
          </a:p>
          <a:p>
            <a:pPr marL="0" indent="0">
              <a:buNone/>
            </a:pPr>
            <a:r>
              <a:rPr lang="nl-NL" dirty="0" smtClean="0">
                <a:hlinkClick r:id="rId2"/>
              </a:rPr>
              <a:t>http</a:t>
            </a:r>
            <a:r>
              <a:rPr lang="nl-NL" dirty="0">
                <a:hlinkClick r:id="rId2"/>
              </a:rPr>
              <a:t>://www.123kamerplanten.com/verzorging-tips/licht-behoefte</a:t>
            </a:r>
            <a:r>
              <a:rPr lang="nl-NL" dirty="0" smtClean="0">
                <a:hlinkClick r:id="rId2"/>
              </a:rPr>
              <a:t>/</a:t>
            </a:r>
            <a:endParaRPr lang="nl-NL" dirty="0" smtClean="0"/>
          </a:p>
          <a:p>
            <a:pPr marL="0" indent="0">
              <a:buNone/>
            </a:pPr>
            <a:endParaRPr lang="nl-NL" dirty="0" smtClean="0"/>
          </a:p>
          <a:p>
            <a:r>
              <a:rPr lang="nl-NL" i="1" dirty="0">
                <a:latin typeface="Arial" panose="020B0604020202020204" pitchFamily="34" charset="0"/>
                <a:cs typeface="Arial" panose="020B0604020202020204" pitchFamily="34" charset="0"/>
              </a:rPr>
              <a:t>Korte-</a:t>
            </a:r>
            <a:r>
              <a:rPr lang="nl-NL" i="1" dirty="0" err="1">
                <a:latin typeface="Arial" panose="020B0604020202020204" pitchFamily="34" charset="0"/>
                <a:cs typeface="Arial" panose="020B0604020202020204" pitchFamily="34" charset="0"/>
              </a:rPr>
              <a:t>dagplanten</a:t>
            </a:r>
            <a:r>
              <a:rPr lang="nl-NL" i="1"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(KD)                                    </a:t>
            </a:r>
            <a:endParaRPr lang="nl-NL" dirty="0" smtClean="0">
              <a:latin typeface="Arial" panose="020B0604020202020204" pitchFamily="34" charset="0"/>
              <a:cs typeface="Arial" panose="020B0604020202020204" pitchFamily="34" charset="0"/>
            </a:endParaRPr>
          </a:p>
          <a:p>
            <a:pPr marL="0" indent="0">
              <a:buNone/>
            </a:pPr>
            <a:r>
              <a:rPr lang="nl-NL" dirty="0" smtClean="0">
                <a:latin typeface="Arial" panose="020B0604020202020204" pitchFamily="34" charset="0"/>
                <a:cs typeface="Arial" panose="020B0604020202020204" pitchFamily="34" charset="0"/>
              </a:rPr>
              <a:t>Moeten </a:t>
            </a:r>
            <a:r>
              <a:rPr lang="nl-NL" dirty="0">
                <a:latin typeface="Arial" panose="020B0604020202020204" pitchFamily="34" charset="0"/>
                <a:cs typeface="Arial" panose="020B0604020202020204" pitchFamily="34" charset="0"/>
              </a:rPr>
              <a:t>voor het vormen van knoppen minstens twaalf uur onafgebroken in het donker staan. Voorbeelden zijn: </a:t>
            </a:r>
            <a:r>
              <a:rPr lang="nl-NL" dirty="0" err="1">
                <a:latin typeface="Arial" panose="020B0604020202020204" pitchFamily="34" charset="0"/>
                <a:cs typeface="Arial" panose="020B0604020202020204" pitchFamily="34" charset="0"/>
              </a:rPr>
              <a:t>Euphorbia</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pulcherrima</a:t>
            </a:r>
            <a:r>
              <a:rPr lang="nl-NL" dirty="0">
                <a:latin typeface="Arial" panose="020B0604020202020204" pitchFamily="34" charset="0"/>
                <a:cs typeface="Arial" panose="020B0604020202020204" pitchFamily="34" charset="0"/>
              </a:rPr>
              <a:t> (kerstster), </a:t>
            </a:r>
            <a:r>
              <a:rPr lang="nl-NL" dirty="0" err="1">
                <a:latin typeface="Arial" panose="020B0604020202020204" pitchFamily="34" charset="0"/>
                <a:cs typeface="Arial" panose="020B0604020202020204" pitchFamily="34" charset="0"/>
              </a:rPr>
              <a:t>Kalanchoe</a:t>
            </a:r>
            <a:r>
              <a:rPr lang="nl-NL" dirty="0">
                <a:latin typeface="Arial" panose="020B0604020202020204" pitchFamily="34" charset="0"/>
                <a:cs typeface="Arial" panose="020B0604020202020204" pitchFamily="34" charset="0"/>
              </a:rPr>
              <a:t> en de Begonia </a:t>
            </a:r>
            <a:r>
              <a:rPr lang="nl-NL" dirty="0" err="1">
                <a:latin typeface="Arial" panose="020B0604020202020204" pitchFamily="34" charset="0"/>
                <a:cs typeface="Arial" panose="020B0604020202020204" pitchFamily="34" charset="0"/>
              </a:rPr>
              <a:t>Elatior</a:t>
            </a:r>
            <a:r>
              <a:rPr lang="nl-NL" dirty="0">
                <a:latin typeface="Arial" panose="020B0604020202020204" pitchFamily="34" charset="0"/>
                <a:cs typeface="Arial" panose="020B0604020202020204" pitchFamily="34" charset="0"/>
              </a:rPr>
              <a:t> groep (kamerbegonia).</a:t>
            </a:r>
            <a:r>
              <a:rPr lang="nl-NL" i="1" dirty="0">
                <a:latin typeface="Arial" panose="020B0604020202020204" pitchFamily="34" charset="0"/>
                <a:cs typeface="Arial" panose="020B0604020202020204" pitchFamily="34" charset="0"/>
              </a:rPr>
              <a:t>2.  Lange-</a:t>
            </a:r>
            <a:r>
              <a:rPr lang="nl-NL" i="1" dirty="0" err="1">
                <a:latin typeface="Arial" panose="020B0604020202020204" pitchFamily="34" charset="0"/>
                <a:cs typeface="Arial" panose="020B0604020202020204" pitchFamily="34" charset="0"/>
              </a:rPr>
              <a:t>dagplanten</a:t>
            </a:r>
            <a:r>
              <a:rPr lang="nl-NL" i="1"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(LD) moeten minimaal twaalf tot veertien uur licht per dag hebben om knoppen te kunnen vormen. Voorbeelden zijn: </a:t>
            </a:r>
            <a:r>
              <a:rPr lang="nl-NL" dirty="0" err="1">
                <a:latin typeface="Arial" panose="020B0604020202020204" pitchFamily="34" charset="0"/>
                <a:cs typeface="Arial" panose="020B0604020202020204" pitchFamily="34" charset="0"/>
              </a:rPr>
              <a:t>Pachystachys</a:t>
            </a:r>
            <a:r>
              <a:rPr lang="nl-NL" dirty="0">
                <a:latin typeface="Arial" panose="020B0604020202020204" pitchFamily="34" charset="0"/>
                <a:cs typeface="Arial" panose="020B0604020202020204" pitchFamily="34" charset="0"/>
              </a:rPr>
              <a:t> en </a:t>
            </a:r>
            <a:r>
              <a:rPr lang="nl-NL" dirty="0" err="1">
                <a:latin typeface="Arial" panose="020B0604020202020204" pitchFamily="34" charset="0"/>
                <a:cs typeface="Arial" panose="020B0604020202020204" pitchFamily="34" charset="0"/>
              </a:rPr>
              <a:t>Pentas</a:t>
            </a:r>
            <a:r>
              <a:rPr lang="nl-NL" dirty="0" smtClean="0">
                <a:latin typeface="Arial" panose="020B0604020202020204" pitchFamily="34" charset="0"/>
                <a:cs typeface="Arial" panose="020B0604020202020204" pitchFamily="34" charset="0"/>
              </a:rPr>
              <a:t>.</a:t>
            </a:r>
          </a:p>
          <a:p>
            <a:pPr marL="0" indent="0">
              <a:buNone/>
            </a:pPr>
            <a:endParaRPr lang="nl-NL" dirty="0">
              <a:latin typeface="Arial" panose="020B0604020202020204" pitchFamily="34" charset="0"/>
              <a:cs typeface="Arial" panose="020B0604020202020204" pitchFamily="34" charset="0"/>
            </a:endParaRPr>
          </a:p>
          <a:p>
            <a:r>
              <a:rPr lang="nl-NL" i="1" dirty="0">
                <a:latin typeface="Arial" panose="020B0604020202020204" pitchFamily="34" charset="0"/>
                <a:cs typeface="Arial" panose="020B0604020202020204" pitchFamily="34" charset="0"/>
              </a:rPr>
              <a:t>Dag-neutrale planten </a:t>
            </a:r>
            <a:r>
              <a:rPr lang="nl-NL" dirty="0">
                <a:latin typeface="Arial" panose="020B0604020202020204" pitchFamily="34" charset="0"/>
                <a:cs typeface="Arial" panose="020B0604020202020204" pitchFamily="34" charset="0"/>
              </a:rPr>
              <a:t>(DN) </a:t>
            </a:r>
            <a:endParaRPr lang="nl-NL" dirty="0" smtClean="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M</a:t>
            </a:r>
            <a:r>
              <a:rPr lang="nl-NL" dirty="0" smtClean="0">
                <a:latin typeface="Arial" panose="020B0604020202020204" pitchFamily="34" charset="0"/>
                <a:cs typeface="Arial" panose="020B0604020202020204" pitchFamily="34" charset="0"/>
              </a:rPr>
              <a:t>aakt </a:t>
            </a:r>
            <a:r>
              <a:rPr lang="nl-NL" dirty="0">
                <a:latin typeface="Arial" panose="020B0604020202020204" pitchFamily="34" charset="0"/>
                <a:cs typeface="Arial" panose="020B0604020202020204" pitchFamily="34" charset="0"/>
              </a:rPr>
              <a:t>het voor de knopvorming niet uit hoeveel licht zij op een dag krijgen</a:t>
            </a:r>
            <a:r>
              <a:rPr lang="nl-NL" dirty="0" smtClean="0">
                <a:latin typeface="Arial" panose="020B0604020202020204" pitchFamily="34" charset="0"/>
                <a:cs typeface="Arial" panose="020B0604020202020204" pitchFamily="34" charset="0"/>
              </a:rPr>
              <a:t>.</a:t>
            </a:r>
          </a:p>
          <a:p>
            <a:pPr marL="0" indent="0">
              <a:buNone/>
            </a:pPr>
            <a:endParaRPr lang="nl-NL" dirty="0" smtClean="0">
              <a:latin typeface="Arial" panose="020B0604020202020204" pitchFamily="34" charset="0"/>
              <a:cs typeface="Arial" panose="020B0604020202020204" pitchFamily="34" charset="0"/>
            </a:endParaRPr>
          </a:p>
          <a:p>
            <a:r>
              <a:rPr lang="nl-NL" dirty="0" smtClean="0">
                <a:latin typeface="Arial" panose="020B0604020202020204" pitchFamily="34" charset="0"/>
                <a:cs typeface="Arial" panose="020B0604020202020204" pitchFamily="34" charset="0"/>
              </a:rPr>
              <a:t>Lange-</a:t>
            </a:r>
            <a:r>
              <a:rPr lang="nl-NL" dirty="0" err="1" smtClean="0">
                <a:latin typeface="Arial" panose="020B0604020202020204" pitchFamily="34" charset="0"/>
                <a:cs typeface="Arial" panose="020B0604020202020204" pitchFamily="34" charset="0"/>
              </a:rPr>
              <a:t>dagplanten</a:t>
            </a:r>
            <a:r>
              <a:rPr lang="nl-NL" dirty="0" smtClean="0">
                <a:latin typeface="Arial" panose="020B0604020202020204" pitchFamily="34" charset="0"/>
                <a:cs typeface="Arial" panose="020B0604020202020204" pitchFamily="34" charset="0"/>
              </a:rPr>
              <a:t> (LD)</a:t>
            </a:r>
          </a:p>
          <a:p>
            <a:pPr marL="0" indent="0">
              <a:buNone/>
            </a:pPr>
            <a:r>
              <a:rPr lang="nl-NL" dirty="0" smtClean="0">
                <a:latin typeface="Arial" panose="020B0604020202020204" pitchFamily="34" charset="0"/>
                <a:cs typeface="Arial" panose="020B0604020202020204" pitchFamily="34" charset="0"/>
              </a:rPr>
              <a:t>Moeten voor het vormen van knoppen minstens twaalf uur onafgebroken in het licht staan.</a:t>
            </a:r>
            <a:endParaRPr lang="nl-NL" dirty="0"/>
          </a:p>
        </p:txBody>
      </p:sp>
    </p:spTree>
    <p:extLst>
      <p:ext uri="{BB962C8B-B14F-4D97-AF65-F5344CB8AC3E}">
        <p14:creationId xmlns:p14="http://schemas.microsoft.com/office/powerpoint/2010/main" val="3409400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540669" y="285750"/>
            <a:ext cx="9110662" cy="1325563"/>
          </a:xfrm>
        </p:spPr>
        <p:txBody>
          <a:bodyPr>
            <a:noAutofit/>
          </a:bodyPr>
          <a:lstStyle/>
          <a:p>
            <a:r>
              <a:rPr lang="nl-NL" sz="9600" b="1" dirty="0" smtClean="0"/>
              <a:t>Groeifactor Water</a:t>
            </a:r>
            <a:endParaRPr lang="nl-NL" sz="9600" b="1" dirty="0"/>
          </a:p>
        </p:txBody>
      </p:sp>
      <p:sp>
        <p:nvSpPr>
          <p:cNvPr id="3" name="Tijdelijke aanduiding voor inhoud 2"/>
          <p:cNvSpPr>
            <a:spLocks noGrp="1"/>
          </p:cNvSpPr>
          <p:nvPr>
            <p:ph idx="1"/>
          </p:nvPr>
        </p:nvSpPr>
        <p:spPr/>
        <p:txBody>
          <a:bodyPr>
            <a:normAutofit lnSpcReduction="10000"/>
          </a:bodyPr>
          <a:lstStyle/>
          <a:p>
            <a:pPr marL="0" indent="0">
              <a:buNone/>
            </a:pPr>
            <a:r>
              <a:rPr lang="nl-NL" dirty="0" smtClean="0"/>
              <a:t>Taken van water: </a:t>
            </a:r>
          </a:p>
          <a:p>
            <a:r>
              <a:rPr lang="nl-NL" dirty="0" smtClean="0"/>
              <a:t>Stevigheid </a:t>
            </a:r>
            <a:r>
              <a:rPr lang="nl-NL" dirty="0"/>
              <a:t>van de </a:t>
            </a:r>
            <a:r>
              <a:rPr lang="nl-NL" dirty="0" smtClean="0"/>
              <a:t>plant</a:t>
            </a:r>
          </a:p>
          <a:p>
            <a:r>
              <a:rPr lang="nl-NL" dirty="0" smtClean="0"/>
              <a:t>Afvoer van warmte</a:t>
            </a:r>
            <a:r>
              <a:rPr lang="nl-NL" smtClean="0"/>
              <a:t>: verdamping </a:t>
            </a:r>
            <a:r>
              <a:rPr lang="nl-NL" dirty="0"/>
              <a:t>via de </a:t>
            </a:r>
            <a:r>
              <a:rPr lang="nl-NL" dirty="0" smtClean="0"/>
              <a:t>huidmondjes</a:t>
            </a:r>
          </a:p>
          <a:p>
            <a:r>
              <a:rPr lang="nl-NL" dirty="0" smtClean="0"/>
              <a:t>Fotosynthese</a:t>
            </a:r>
            <a:endParaRPr lang="nl-NL" dirty="0"/>
          </a:p>
          <a:p>
            <a:r>
              <a:rPr lang="nl-NL" dirty="0" smtClean="0"/>
              <a:t>Oplosmiddel van </a:t>
            </a:r>
            <a:r>
              <a:rPr lang="nl-NL" dirty="0"/>
              <a:t>voedingsstoffen</a:t>
            </a:r>
          </a:p>
          <a:p>
            <a:pPr marL="0" indent="0">
              <a:buNone/>
            </a:pPr>
            <a:endParaRPr lang="nl-NL" dirty="0"/>
          </a:p>
          <a:p>
            <a:r>
              <a:rPr lang="nl-NL" dirty="0" smtClean="0"/>
              <a:t>Hygrofyten</a:t>
            </a:r>
            <a:endParaRPr lang="nl-NL" dirty="0"/>
          </a:p>
          <a:p>
            <a:r>
              <a:rPr lang="nl-NL" dirty="0"/>
              <a:t>Mesofyten</a:t>
            </a:r>
          </a:p>
          <a:p>
            <a:r>
              <a:rPr lang="nl-NL" dirty="0" smtClean="0"/>
              <a:t>Xerofyten</a:t>
            </a:r>
            <a:endParaRPr lang="nl-NL" dirty="0"/>
          </a:p>
        </p:txBody>
      </p:sp>
    </p:spTree>
    <p:extLst>
      <p:ext uri="{BB962C8B-B14F-4D97-AF65-F5344CB8AC3E}">
        <p14:creationId xmlns:p14="http://schemas.microsoft.com/office/powerpoint/2010/main" val="743071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Vuistregels bij het water geven</a:t>
            </a:r>
            <a:endParaRPr lang="nl-NL" dirty="0"/>
          </a:p>
        </p:txBody>
      </p:sp>
      <p:sp>
        <p:nvSpPr>
          <p:cNvPr id="3" name="Tijdelijke aanduiding voor inhoud 2"/>
          <p:cNvSpPr>
            <a:spLocks noGrp="1"/>
          </p:cNvSpPr>
          <p:nvPr>
            <p:ph idx="1"/>
          </p:nvPr>
        </p:nvSpPr>
        <p:spPr/>
        <p:txBody>
          <a:bodyPr>
            <a:normAutofit fontScale="92500"/>
          </a:bodyPr>
          <a:lstStyle/>
          <a:p>
            <a:pPr algn="just"/>
            <a:r>
              <a:rPr lang="nl-NL" dirty="0">
                <a:latin typeface="Arial" panose="020B0604020202020204" pitchFamily="34" charset="0"/>
                <a:cs typeface="Arial" panose="020B0604020202020204" pitchFamily="34" charset="0"/>
              </a:rPr>
              <a:t>meer water bij droge lucht;</a:t>
            </a:r>
          </a:p>
          <a:p>
            <a:pPr algn="just"/>
            <a:r>
              <a:rPr lang="nl-NL" dirty="0">
                <a:latin typeface="Arial" panose="020B0604020202020204" pitchFamily="34" charset="0"/>
                <a:cs typeface="Arial" panose="020B0604020202020204" pitchFamily="34" charset="0"/>
              </a:rPr>
              <a:t>meer water bij rijkere bloei;</a:t>
            </a:r>
          </a:p>
          <a:p>
            <a:pPr algn="just"/>
            <a:r>
              <a:rPr lang="nl-NL" dirty="0">
                <a:latin typeface="Arial" panose="020B0604020202020204" pitchFamily="34" charset="0"/>
                <a:cs typeface="Arial" panose="020B0604020202020204" pitchFamily="34" charset="0"/>
              </a:rPr>
              <a:t>let op de bladeren: dik, vlezig en klein blad minder water dan dun en groot blad;</a:t>
            </a:r>
          </a:p>
          <a:p>
            <a:pPr algn="just"/>
            <a:r>
              <a:rPr lang="nl-NL" dirty="0">
                <a:latin typeface="Arial" panose="020B0604020202020204" pitchFamily="34" charset="0"/>
                <a:cs typeface="Arial" panose="020B0604020202020204" pitchFamily="34" charset="0"/>
              </a:rPr>
              <a:t>let op de pot: poreuze potten meer water dan waterdichte potten;</a:t>
            </a:r>
          </a:p>
          <a:p>
            <a:pPr algn="just"/>
            <a:r>
              <a:rPr lang="nl-NL" dirty="0">
                <a:latin typeface="Arial" panose="020B0604020202020204" pitchFamily="34" charset="0"/>
                <a:cs typeface="Arial" panose="020B0604020202020204" pitchFamily="34" charset="0"/>
              </a:rPr>
              <a:t>regelmatig een beetje water is beter dan veel ineens geven;</a:t>
            </a:r>
          </a:p>
          <a:p>
            <a:pPr algn="just"/>
            <a:r>
              <a:rPr lang="nl-NL" dirty="0">
                <a:latin typeface="Arial" panose="020B0604020202020204" pitchFamily="34" charset="0"/>
                <a:cs typeface="Arial" panose="020B0604020202020204" pitchFamily="34" charset="0"/>
              </a:rPr>
              <a:t>enkele uren in water staan is zeer schadelijk bij lage temperaturen;</a:t>
            </a:r>
          </a:p>
          <a:p>
            <a:pPr algn="just"/>
            <a:r>
              <a:rPr lang="nl-NL" dirty="0">
                <a:latin typeface="Arial" panose="020B0604020202020204" pitchFamily="34" charset="0"/>
                <a:cs typeface="Arial" panose="020B0604020202020204" pitchFamily="34" charset="0"/>
              </a:rPr>
              <a:t>heesterachtige planten zoals azalea één maal per week dompelen in lauw water; daarna  half uur laten uitlekken.</a:t>
            </a:r>
          </a:p>
          <a:p>
            <a:endParaRPr lang="nl-NL"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259291233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TotalTime>
  <Words>848</Words>
  <Application>Microsoft Office PowerPoint</Application>
  <PresentationFormat>Breedbeeld</PresentationFormat>
  <Paragraphs>130</Paragraphs>
  <Slides>21</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21</vt:i4>
      </vt:variant>
    </vt:vector>
  </HeadingPairs>
  <TitlesOfParts>
    <vt:vector size="26" baseType="lpstr">
      <vt:lpstr>Arial</vt:lpstr>
      <vt:lpstr>Calibri</vt:lpstr>
      <vt:lpstr>Calibri Light</vt:lpstr>
      <vt:lpstr>Verdana</vt:lpstr>
      <vt:lpstr>Kantoorthema</vt:lpstr>
      <vt:lpstr>Groeifactoren</vt:lpstr>
      <vt:lpstr>Groeifactor Lucht</vt:lpstr>
      <vt:lpstr>Luchtvochtigheid (water in de lucht)</vt:lpstr>
      <vt:lpstr>Groeifactor Licht</vt:lpstr>
      <vt:lpstr>Fotosynthese = ademhaling (assimilatie)</vt:lpstr>
      <vt:lpstr>Overzicht lux</vt:lpstr>
      <vt:lpstr>Lichtbehoefte kamerplanten</vt:lpstr>
      <vt:lpstr>Groeifactor Water</vt:lpstr>
      <vt:lpstr>Vuistregels bij het water geven</vt:lpstr>
      <vt:lpstr>Groeifactor Temperatuur</vt:lpstr>
      <vt:lpstr>Dissimilatie/Verbranding Dag en nacht</vt:lpstr>
      <vt:lpstr>Temperatuur als invloed op de knopvorming:</vt:lpstr>
      <vt:lpstr>Grond / Bodem</vt:lpstr>
      <vt:lpstr>Soorten potgrond</vt:lpstr>
      <vt:lpstr>Groeimedium</vt:lpstr>
      <vt:lpstr>Stekbak met groeimedium van geperste vezels</vt:lpstr>
      <vt:lpstr>Zuurgraad</vt:lpstr>
      <vt:lpstr>Groeifactor Voeding</vt:lpstr>
      <vt:lpstr>PowerPoint-presentatie</vt:lpstr>
      <vt:lpstr>Symbolen voor verzorging</vt:lpstr>
      <vt:lpstr>PowerPoint-presentatie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Groeifactoren Lucht en licht.</dc:title>
  <dc:creator>lieke jansen</dc:creator>
  <cp:lastModifiedBy>Gemmy Duisters</cp:lastModifiedBy>
  <cp:revision>37</cp:revision>
  <dcterms:created xsi:type="dcterms:W3CDTF">2015-03-03T13:11:49Z</dcterms:created>
  <dcterms:modified xsi:type="dcterms:W3CDTF">2016-05-26T11:53:03Z</dcterms:modified>
</cp:coreProperties>
</file>